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77" r:id="rId13"/>
    <p:sldId id="278" r:id="rId14"/>
    <p:sldId id="279" r:id="rId15"/>
    <p:sldId id="265" r:id="rId16"/>
    <p:sldId id="266" r:id="rId17"/>
    <p:sldId id="267" r:id="rId18"/>
    <p:sldId id="268" r:id="rId19"/>
    <p:sldId id="281" r:id="rId20"/>
    <p:sldId id="270" r:id="rId21"/>
    <p:sldId id="271" r:id="rId22"/>
    <p:sldId id="272" r:id="rId23"/>
    <p:sldId id="273" r:id="rId24"/>
    <p:sldId id="274" r:id="rId25"/>
    <p:sldId id="275" r:id="rId26"/>
    <p:sldId id="280" r:id="rId27"/>
    <p:sldId id="283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08T03:41:46.864"/>
    </inkml:context>
    <inkml:brush xml:id="br0">
      <inkml:brushProperty name="width" value="0.03528" units="cm"/>
      <inkml:brushProperty name="height" value="0.03528" units="cm"/>
      <inkml:brushProperty name="color" value="#82827D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08T03:46:58.027"/>
    </inkml:context>
    <inkml:brush xml:id="br0">
      <inkml:brushProperty name="width" value="0.00882" units="cm"/>
      <inkml:brushProperty name="height" value="0.00882" units="cm"/>
      <inkml:brushProperty name="color" value="#82827D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9600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Catapult</a:t>
            </a:r>
            <a:endParaRPr lang="zh-CN" altLang="en-US" sz="9600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By: group 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9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658" y="2503714"/>
            <a:ext cx="10131425" cy="1456267"/>
          </a:xfrm>
        </p:spPr>
        <p:txBody>
          <a:bodyPr/>
          <a:lstStyle/>
          <a:p>
            <a:pPr algn="ctr"/>
            <a:r>
              <a:rPr lang="en-US" altLang="zh-CN" dirty="0" smtClean="0"/>
              <a:t>The basic theory of </a:t>
            </a:r>
            <a:r>
              <a:rPr lang="en-US" altLang="zh-CN" dirty="0" err="1" smtClean="0"/>
              <a:t>Mangonel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1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5837873" y="1742040"/>
            <a:ext cx="394829" cy="3590640"/>
          </a:xfrm>
          <a:prstGeom prst="rect">
            <a:avLst/>
          </a:prstGeom>
          <a:solidFill>
            <a:srgbClr val="F8B46A">
              <a:alpha val="75000"/>
            </a:srgbClr>
          </a:solidFill>
          <a:ln w="3175">
            <a:solidFill>
              <a:srgbClr val="F8B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110"/>
          </a:xfrm>
        </p:spPr>
        <p:txBody>
          <a:bodyPr/>
          <a:lstStyle/>
          <a:p>
            <a:r>
              <a:rPr lang="en-US" altLang="zh-CN" dirty="0" smtClean="0"/>
              <a:t>Mangonel Model</a:t>
            </a:r>
            <a:endParaRPr lang="zh-CN" altLang="en-US" dirty="0"/>
          </a:p>
        </p:txBody>
      </p:sp>
      <p:sp>
        <p:nvSpPr>
          <p:cNvPr id="22" name="梯形 21"/>
          <p:cNvSpPr/>
          <p:nvPr/>
        </p:nvSpPr>
        <p:spPr>
          <a:xfrm>
            <a:off x="2698560" y="5332680"/>
            <a:ext cx="6433560" cy="622800"/>
          </a:xfrm>
          <a:prstGeom prst="trapezoid">
            <a:avLst>
              <a:gd name="adj" fmla="val 0"/>
            </a:avLst>
          </a:prstGeom>
          <a:solidFill>
            <a:srgbClr val="F8BB79">
              <a:alpha val="75000"/>
            </a:srgbClr>
          </a:solidFill>
          <a:ln w="12700">
            <a:solidFill>
              <a:srgbClr val="F8B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墨迹 67"/>
              <p14:cNvContentPartPr/>
              <p14:nvPr/>
            </p14:nvContentPartPr>
            <p14:xfrm>
              <a:off x="5933197" y="3891875"/>
              <a:ext cx="360" cy="360"/>
            </p14:xfrm>
          </p:contentPart>
        </mc:Choice>
        <mc:Fallback xmlns="">
          <p:pic>
            <p:nvPicPr>
              <p:cNvPr id="68" name="墨迹 67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6" name="墨迹 115"/>
              <p14:cNvContentPartPr/>
              <p14:nvPr/>
            </p14:nvContentPartPr>
            <p14:xfrm>
              <a:off x="9792414" y="3739935"/>
              <a:ext cx="360" cy="360"/>
            </p14:xfrm>
          </p:contentPart>
        </mc:Choice>
        <mc:Fallback xmlns="">
          <p:pic>
            <p:nvPicPr>
              <p:cNvPr id="116" name="墨迹 115"/>
              <p:cNvPicPr/>
              <p:nvPr/>
            </p:nvPicPr>
            <p:blipFill/>
            <p:spPr/>
          </p:pic>
        </mc:Fallback>
      </mc:AlternateContent>
      <p:sp>
        <p:nvSpPr>
          <p:cNvPr id="121" name="椭圆 120"/>
          <p:cNvSpPr/>
          <p:nvPr/>
        </p:nvSpPr>
        <p:spPr>
          <a:xfrm flipH="1" flipV="1">
            <a:off x="2812420" y="2260858"/>
            <a:ext cx="783517" cy="783517"/>
          </a:xfrm>
          <a:prstGeom prst="ellipse">
            <a:avLst/>
          </a:prstGeom>
          <a:solidFill>
            <a:srgbClr val="F2D80D">
              <a:alpha val="75000"/>
            </a:srgbClr>
          </a:solidFill>
          <a:ln w="3175">
            <a:solidFill>
              <a:srgbClr val="F2D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cxnSp>
        <p:nvCxnSpPr>
          <p:cNvPr id="136" name="直线连接符 135"/>
          <p:cNvCxnSpPr/>
          <p:nvPr/>
        </p:nvCxnSpPr>
        <p:spPr>
          <a:xfrm flipV="1">
            <a:off x="3591463" y="2203200"/>
            <a:ext cx="2641217" cy="639008"/>
          </a:xfrm>
          <a:prstGeom prst="line">
            <a:avLst/>
          </a:prstGeom>
          <a:ln w="28575">
            <a:solidFill>
              <a:srgbClr val="00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平行四边形 136"/>
          <p:cNvSpPr/>
          <p:nvPr/>
        </p:nvSpPr>
        <p:spPr>
          <a:xfrm rot="19039303">
            <a:off x="4596716" y="2369084"/>
            <a:ext cx="444997" cy="3974518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rot="1561800">
            <a:off x="5821555" y="5457967"/>
            <a:ext cx="427461" cy="458876"/>
          </a:xfrm>
          <a:prstGeom prst="ellipse">
            <a:avLst/>
          </a:prstGeom>
          <a:solidFill>
            <a:srgbClr val="FF1600">
              <a:alpha val="75000"/>
            </a:srgbClr>
          </a:solidFill>
          <a:ln w="12700">
            <a:solidFill>
              <a:srgbClr val="FF1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39" name="线形标注 2 (带强调线) 138"/>
          <p:cNvSpPr/>
          <p:nvPr/>
        </p:nvSpPr>
        <p:spPr>
          <a:xfrm>
            <a:off x="7102408" y="1290236"/>
            <a:ext cx="2029712" cy="451804"/>
          </a:xfrm>
          <a:prstGeom prst="accentCallout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Wooden Structure</a:t>
            </a:r>
            <a:endParaRPr kumimoji="1" lang="zh-CN" altLang="en-US" dirty="0"/>
          </a:p>
        </p:txBody>
      </p:sp>
      <p:sp>
        <p:nvSpPr>
          <p:cNvPr id="140" name="线形标注 2 (带强调线) 139"/>
          <p:cNvSpPr/>
          <p:nvPr/>
        </p:nvSpPr>
        <p:spPr>
          <a:xfrm flipH="1">
            <a:off x="1667377" y="2068295"/>
            <a:ext cx="790047" cy="387093"/>
          </a:xfrm>
          <a:prstGeom prst="accentCallout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Ball</a:t>
            </a:r>
            <a:endParaRPr kumimoji="1" lang="zh-CN" altLang="en-US" dirty="0"/>
          </a:p>
        </p:txBody>
      </p:sp>
      <p:sp>
        <p:nvSpPr>
          <p:cNvPr id="141" name="线形标注 2 (带强调线) 140"/>
          <p:cNvSpPr/>
          <p:nvPr/>
        </p:nvSpPr>
        <p:spPr>
          <a:xfrm>
            <a:off x="7072706" y="4709234"/>
            <a:ext cx="2059414" cy="34328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8090"/>
              <a:gd name="adj6" fmla="val -473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Bearing</a:t>
            </a:r>
            <a:endParaRPr kumimoji="1" lang="zh-CN" altLang="en-US" dirty="0"/>
          </a:p>
        </p:txBody>
      </p:sp>
      <p:sp>
        <p:nvSpPr>
          <p:cNvPr id="142" name="下箭头 141"/>
          <p:cNvSpPr/>
          <p:nvPr/>
        </p:nvSpPr>
        <p:spPr>
          <a:xfrm>
            <a:off x="2902831" y="2973100"/>
            <a:ext cx="479451" cy="1202596"/>
          </a:xfrm>
          <a:prstGeom prst="downArrow">
            <a:avLst>
              <a:gd name="adj1" fmla="val 25808"/>
              <a:gd name="adj2" fmla="val 77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3" name="文本框 142"/>
          <p:cNvSpPr txBox="1"/>
          <p:nvPr/>
        </p:nvSpPr>
        <p:spPr>
          <a:xfrm>
            <a:off x="1246909" y="3032696"/>
            <a:ext cx="191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Mass of Ball ( m )</a:t>
            </a:r>
            <a:endParaRPr kumimoji="1" lang="zh-CN" altLang="en-US" dirty="0"/>
          </a:p>
        </p:txBody>
      </p:sp>
      <p:sp>
        <p:nvSpPr>
          <p:cNvPr id="144" name="文本框 143"/>
          <p:cNvSpPr txBox="1"/>
          <p:nvPr/>
        </p:nvSpPr>
        <p:spPr>
          <a:xfrm>
            <a:off x="4037464" y="2016349"/>
            <a:ext cx="163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Rubber band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physical property of every part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Rubber Band: Provide launch force. Change the Elastic Potential energy to the Kinetic energy. The stiffness factor is a constant K.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           Hooke's law: F = k * s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The wooden structure: Limit the launch angel, which is fixed to </a:t>
            </a:r>
            <a:r>
              <a:rPr lang="el-GR" altLang="zh-CN" dirty="0" smtClean="0"/>
              <a:t>θ</a:t>
            </a:r>
            <a:r>
              <a:rPr lang="en-US" altLang="zh-CN" dirty="0" smtClean="0"/>
              <a:t> = 45 degree.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346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ideal </a:t>
            </a:r>
            <a:r>
              <a:rPr lang="en-US" altLang="zh-CN" smtClean="0"/>
              <a:t>launch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variable value in this model is the strain distance of the rubber band.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projectile distance ( S ) ∝ strain distance ( s )</a:t>
            </a:r>
            <a:endParaRPr lang="en-US" altLang="zh-CN" dirty="0"/>
          </a:p>
          <a:p>
            <a:r>
              <a:rPr lang="en-US" altLang="zh-CN" dirty="0" smtClean="0"/>
              <a:t>The launch energy equal to the elastic potential energy.</a:t>
            </a:r>
          </a:p>
          <a:p>
            <a:pPr marL="0" indent="0">
              <a:buNone/>
            </a:pPr>
            <a:r>
              <a:rPr lang="en-US" altLang="zh-CN" dirty="0" smtClean="0"/>
              <a:t>                                 E = F * s = 1/2 * k * s ^ 2</a:t>
            </a:r>
            <a:endParaRPr lang="en-US" altLang="zh-CN" dirty="0"/>
          </a:p>
          <a:p>
            <a:r>
              <a:rPr lang="en-US" altLang="zh-CN" dirty="0" smtClean="0"/>
              <a:t>The projectile distance ( S ) can be solved using resolution of the force.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97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9995" y="2305028"/>
            <a:ext cx="6770112" cy="2087571"/>
          </a:xfrm>
        </p:spPr>
        <p:txBody>
          <a:bodyPr/>
          <a:lstStyle/>
          <a:p>
            <a:r>
              <a:rPr lang="en-US" altLang="zh-CN" dirty="0" smtClean="0"/>
              <a:t>Calculus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82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2873828"/>
            <a:ext cx="10131425" cy="1456267"/>
          </a:xfrm>
        </p:spPr>
        <p:txBody>
          <a:bodyPr/>
          <a:lstStyle/>
          <a:p>
            <a:pPr algn="ctr"/>
            <a:r>
              <a:rPr lang="en-US" altLang="zh-CN" dirty="0" smtClean="0"/>
              <a:t>Pros and cons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555171" y="828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Trebuchet</a:t>
            </a:r>
          </a:p>
        </p:txBody>
      </p:sp>
      <p:sp>
        <p:nvSpPr>
          <p:cNvPr id="5" name="内容占位符 3"/>
          <p:cNvSpPr>
            <a:spLocks noGrp="1"/>
          </p:cNvSpPr>
          <p:nvPr/>
        </p:nvSpPr>
        <p:spPr>
          <a:xfrm>
            <a:off x="1088572" y="215412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/>
              <a:t>Advantages</a:t>
            </a:r>
          </a:p>
          <a:p>
            <a:pPr lvl="1" fontAlgn="auto">
              <a:lnSpc>
                <a:spcPct val="140000"/>
              </a:lnSpc>
            </a:pPr>
            <a:r>
              <a:rPr lang="en-US" altLang="zh-CN" sz="3200"/>
              <a:t>long distance</a:t>
            </a:r>
          </a:p>
          <a:p>
            <a:pPr lvl="1" fontAlgn="auto">
              <a:lnSpc>
                <a:spcPct val="140000"/>
              </a:lnSpc>
            </a:pPr>
            <a:r>
              <a:rPr lang="en-US" altLang="zh-CN" sz="3200"/>
              <a:t>use the counter weight for power</a:t>
            </a: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6270172" y="215412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/>
              <a:t>Disadvantages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huge amount of materials to build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slow to operate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difficult to control</a:t>
            </a:r>
          </a:p>
        </p:txBody>
      </p:sp>
    </p:spTree>
    <p:extLst>
      <p:ext uri="{BB962C8B-B14F-4D97-AF65-F5344CB8AC3E}">
        <p14:creationId xmlns:p14="http://schemas.microsoft.com/office/powerpoint/2010/main" val="21440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751114" y="6979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Ballista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27314" y="202349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/>
              <a:t>Advantages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accurate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provide support for soldier</a:t>
            </a:r>
          </a:p>
        </p:txBody>
      </p:sp>
      <p:sp>
        <p:nvSpPr>
          <p:cNvPr id="6" name="内容占位符 3"/>
          <p:cNvSpPr>
            <a:spLocks noGrp="1"/>
          </p:cNvSpPr>
          <p:nvPr/>
        </p:nvSpPr>
        <p:spPr>
          <a:xfrm>
            <a:off x="6008914" y="202349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/>
              <a:t>Disadvantages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not efficient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not long range</a:t>
            </a:r>
          </a:p>
        </p:txBody>
      </p:sp>
    </p:spTree>
    <p:extLst>
      <p:ext uri="{BB962C8B-B14F-4D97-AF65-F5344CB8AC3E}">
        <p14:creationId xmlns:p14="http://schemas.microsoft.com/office/powerpoint/2010/main" val="36403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859972" y="7632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Mangonel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936172" y="208881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 dirty="0"/>
              <a:t>Advantages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 dirty="0"/>
              <a:t>light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 dirty="0"/>
              <a:t>less </a:t>
            </a:r>
            <a:r>
              <a:rPr lang="en-US" altLang="zh-CN" sz="3200" dirty="0" smtClean="0"/>
              <a:t>materials </a:t>
            </a:r>
            <a:r>
              <a:rPr lang="en-US" altLang="zh-CN" sz="3200" dirty="0"/>
              <a:t>to build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 dirty="0"/>
              <a:t>throw rock and fire</a:t>
            </a:r>
          </a:p>
        </p:txBody>
      </p:sp>
      <p:sp>
        <p:nvSpPr>
          <p:cNvPr id="6" name="内容占位符 3"/>
          <p:cNvSpPr>
            <a:spLocks noGrp="1"/>
          </p:cNvSpPr>
          <p:nvPr/>
        </p:nvSpPr>
        <p:spPr>
          <a:xfrm>
            <a:off x="6117772" y="208881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4000"/>
              <a:t>Disadvantages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not accurate</a:t>
            </a:r>
          </a:p>
          <a:p>
            <a:pPr lvl="1" algn="l">
              <a:lnSpc>
                <a:spcPct val="140000"/>
              </a:lnSpc>
            </a:pPr>
            <a:r>
              <a:rPr lang="en-US" altLang="zh-CN" sz="3200"/>
              <a:t>consume the component</a:t>
            </a:r>
          </a:p>
        </p:txBody>
      </p:sp>
    </p:spTree>
    <p:extLst>
      <p:ext uri="{BB962C8B-B14F-4D97-AF65-F5344CB8AC3E}">
        <p14:creationId xmlns:p14="http://schemas.microsoft.com/office/powerpoint/2010/main" val="14611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Gantt chart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64254"/>
            <a:ext cx="10956462" cy="3571539"/>
          </a:xfrm>
        </p:spPr>
      </p:pic>
    </p:spTree>
    <p:extLst>
      <p:ext uri="{BB962C8B-B14F-4D97-AF65-F5344CB8AC3E}">
        <p14:creationId xmlns:p14="http://schemas.microsoft.com/office/powerpoint/2010/main" val="20025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Jimmy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introduction of catapult</a:t>
            </a:r>
          </a:p>
          <a:p>
            <a:r>
              <a:rPr lang="en-US" altLang="zh-CN" dirty="0" smtClean="0"/>
              <a:t>Jay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basic theory of </a:t>
            </a:r>
            <a:r>
              <a:rPr lang="en-US" altLang="zh-CN" dirty="0" err="1" smtClean="0"/>
              <a:t>Mangonel</a:t>
            </a:r>
            <a:endParaRPr lang="en-US" altLang="zh-CN" dirty="0" smtClean="0"/>
          </a:p>
          <a:p>
            <a:r>
              <a:rPr lang="en-US" altLang="zh-CN" dirty="0" smtClean="0"/>
              <a:t>Crystal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pros &amp; cons </a:t>
            </a:r>
          </a:p>
          <a:p>
            <a:r>
              <a:rPr lang="en-US" altLang="zh-CN" dirty="0" smtClean="0"/>
              <a:t>Luke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Gantt chart &amp; our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743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20" y="2492188"/>
            <a:ext cx="10131425" cy="1456267"/>
          </a:xfrm>
        </p:spPr>
        <p:txBody>
          <a:bodyPr/>
          <a:lstStyle/>
          <a:p>
            <a:pPr algn="ctr"/>
            <a:r>
              <a:rPr lang="en-US" altLang="zh-CN" dirty="0" smtClean="0"/>
              <a:t>why do we need a better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61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Original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flap of the launcher is fixed (unable to adjust)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Using hemp rope for the </a:t>
            </a:r>
            <a:r>
              <a:rPr lang="en-US" altLang="zh-CN" dirty="0" smtClean="0"/>
              <a:t>spring </a:t>
            </a:r>
            <a:r>
              <a:rPr lang="en-US" altLang="zh-CN" dirty="0" smtClean="0"/>
              <a:t>(unstable)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Launch </a:t>
            </a:r>
            <a:r>
              <a:rPr lang="en-US" altLang="zh-CN" dirty="0"/>
              <a:t>the rock as far as possible (inaccurate to reach specific distance) 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8" y="2693090"/>
            <a:ext cx="3484562" cy="226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右箭头 4"/>
          <p:cNvSpPr/>
          <p:nvPr/>
        </p:nvSpPr>
        <p:spPr>
          <a:xfrm>
            <a:off x="5794321" y="3412613"/>
            <a:ext cx="1538343" cy="828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7101375" y="2315028"/>
            <a:ext cx="462578" cy="60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8332896" y="4360484"/>
            <a:ext cx="537425" cy="5999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flap is able to move for the launcher can launch the rock with different angle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Change the materials for </a:t>
            </a:r>
            <a:r>
              <a:rPr lang="en-US" altLang="zh-CN" dirty="0" smtClean="0"/>
              <a:t>spring </a:t>
            </a:r>
            <a:r>
              <a:rPr lang="en-US" altLang="zh-CN" dirty="0" smtClean="0"/>
              <a:t>to get more </a:t>
            </a:r>
            <a:r>
              <a:rPr lang="en-US" altLang="zh-CN" dirty="0" smtClean="0"/>
              <a:t>for throwing arm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use the scale for specific distance that should be launch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0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flap is able to move for the launcher can launch the rock with different </a:t>
            </a:r>
            <a:r>
              <a:rPr lang="en-US" altLang="zh-CN" dirty="0" smtClean="0"/>
              <a:t>angle</a:t>
            </a:r>
            <a:endParaRPr lang="zh-CN" alt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4" y="2422891"/>
            <a:ext cx="3487189" cy="226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下箭头 4"/>
          <p:cNvSpPr/>
          <p:nvPr/>
        </p:nvSpPr>
        <p:spPr>
          <a:xfrm>
            <a:off x="2690740" y="2121029"/>
            <a:ext cx="462578" cy="60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3" y="2506931"/>
            <a:ext cx="4340077" cy="3320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下箭头 6"/>
          <p:cNvSpPr/>
          <p:nvPr/>
        </p:nvSpPr>
        <p:spPr>
          <a:xfrm>
            <a:off x="8157417" y="2205069"/>
            <a:ext cx="462578" cy="60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Change the materials for spindle to get more stable </a:t>
            </a:r>
            <a:r>
              <a:rPr lang="en-US" altLang="zh-CN" dirty="0" smtClean="0"/>
              <a:t>launching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4" y="2422891"/>
            <a:ext cx="3487189" cy="226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右箭头 5"/>
          <p:cNvSpPr/>
          <p:nvPr/>
        </p:nvSpPr>
        <p:spPr>
          <a:xfrm>
            <a:off x="1319140" y="3143408"/>
            <a:ext cx="1538343" cy="828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9" y="2139522"/>
            <a:ext cx="4772307" cy="366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右箭头 7"/>
          <p:cNvSpPr/>
          <p:nvPr/>
        </p:nvSpPr>
        <p:spPr>
          <a:xfrm>
            <a:off x="6624453" y="3715356"/>
            <a:ext cx="1538343" cy="8283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use the scale for specific distance that should be launch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38" y="2249114"/>
            <a:ext cx="4777739" cy="3649662"/>
          </a:xfr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37" y="2789908"/>
            <a:ext cx="3484562" cy="226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下箭头 5"/>
          <p:cNvSpPr/>
          <p:nvPr/>
        </p:nvSpPr>
        <p:spPr>
          <a:xfrm flipV="1">
            <a:off x="3448925" y="4457302"/>
            <a:ext cx="537425" cy="5999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 flipV="1">
            <a:off x="9216817" y="3623604"/>
            <a:ext cx="537425" cy="5999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Progress of our catapult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10" y="2065867"/>
            <a:ext cx="4866216" cy="364966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1" y="2065867"/>
            <a:ext cx="5617029" cy="42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base on the </a:t>
            </a:r>
            <a:r>
              <a:rPr lang="en-US" altLang="zh-CN" dirty="0" err="1" smtClean="0"/>
              <a:t>mangonel</a:t>
            </a:r>
            <a:r>
              <a:rPr lang="en-US" altLang="zh-CN" dirty="0" smtClean="0"/>
              <a:t> type of catapult </a:t>
            </a:r>
          </a:p>
          <a:p>
            <a:r>
              <a:rPr lang="en-US" altLang="zh-CN" dirty="0" smtClean="0"/>
              <a:t>we have introduction for </a:t>
            </a:r>
            <a:r>
              <a:rPr lang="en-US" altLang="zh-CN" dirty="0" err="1" smtClean="0"/>
              <a:t>mangonel</a:t>
            </a:r>
            <a:endParaRPr lang="en-US" altLang="zh-CN" dirty="0" smtClean="0"/>
          </a:p>
          <a:p>
            <a:r>
              <a:rPr lang="en-US" altLang="zh-CN" smtClean="0"/>
              <a:t>Our design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637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Refference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900" dirty="0"/>
              <a:t>http://754679356745456741.weebly.com/history-and-disadvantagesadvantages.html</a:t>
            </a:r>
          </a:p>
          <a:p>
            <a:r>
              <a:rPr lang="en-US" altLang="zh-CN" sz="900" dirty="0"/>
              <a:t>https://answers.yahoo.com/question/index?qid=20090831105858AAbFw4a</a:t>
            </a:r>
          </a:p>
          <a:p>
            <a:r>
              <a:rPr lang="en-US" altLang="zh-CN" sz="900" dirty="0"/>
              <a:t>https://prezi.com/vfqkaaumg5z8/ballista-vs-crossbow/</a:t>
            </a:r>
          </a:p>
          <a:p>
            <a:r>
              <a:rPr lang="en-US" altLang="zh-CN" sz="900" dirty="0"/>
              <a:t>http://allaboutcatapults.blogspot.com.au/2012/06/mangonel.html</a:t>
            </a:r>
          </a:p>
          <a:p>
            <a:r>
              <a:rPr lang="en-US" altLang="zh-CN" sz="900" dirty="0"/>
              <a:t>http://brekkas.tripod.com/man.htm</a:t>
            </a:r>
          </a:p>
          <a:p>
            <a:r>
              <a:rPr lang="en-US" altLang="zh-CN" sz="900" dirty="0"/>
              <a:t>https://au.pinterest.com/pin/541346817685933898/</a:t>
            </a:r>
          </a:p>
          <a:p>
            <a:r>
              <a:rPr lang="en-US" altLang="zh-CN" sz="900" dirty="0"/>
              <a:t>http://</a:t>
            </a:r>
            <a:r>
              <a:rPr lang="en-US" altLang="zh-CN" sz="900" dirty="0" smtClean="0"/>
              <a:t>www.stormthecastle.com/catapult/the-history-of-the-catapult.htm</a:t>
            </a:r>
            <a:endParaRPr lang="en-US" altLang="zh-CN" sz="900" dirty="0"/>
          </a:p>
          <a:p>
            <a:r>
              <a:rPr lang="en-US" altLang="zh-CN" sz="900" dirty="0"/>
              <a:t>http://</a:t>
            </a:r>
            <a:r>
              <a:rPr lang="en-US" altLang="zh-CN" sz="900" dirty="0" smtClean="0"/>
              <a:t>image.baidu.com/</a:t>
            </a:r>
          </a:p>
          <a:p>
            <a:r>
              <a:rPr lang="en-US" altLang="zh-CN" sz="900" dirty="0" smtClean="0"/>
              <a:t>https</a:t>
            </a:r>
            <a:r>
              <a:rPr lang="en-US" altLang="zh-CN" sz="900" dirty="0"/>
              <a:t>://sites.google.com/site/physicsofcatapults/home/history-of-catapults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38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2510366"/>
            <a:ext cx="10131425" cy="1456267"/>
          </a:xfrm>
        </p:spPr>
        <p:txBody>
          <a:bodyPr/>
          <a:lstStyle/>
          <a:p>
            <a:pPr algn="ctr"/>
            <a:r>
              <a:rPr lang="en-US" altLang="zh-CN" dirty="0" smtClean="0"/>
              <a:t>Introduction of catapult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7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the catapult?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Catapult is the effective siege-work in the ancient.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There are three mainly type of catapult.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Ballista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err="1"/>
              <a:t>Mangonel</a:t>
            </a:r>
            <a:r>
              <a:rPr lang="en-US" altLang="zh-CN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Trebuchet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51" y="2681566"/>
            <a:ext cx="3743268" cy="2700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Examples of catapult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39" y="1765034"/>
            <a:ext cx="1604356" cy="2177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0" y="4006706"/>
            <a:ext cx="3484562" cy="226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05" y="915105"/>
            <a:ext cx="3572656" cy="535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3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history of catapult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609600"/>
            <a:ext cx="10131425" cy="3649133"/>
          </a:xfrm>
        </p:spPr>
        <p:txBody>
          <a:bodyPr/>
          <a:lstStyle/>
          <a:p>
            <a:r>
              <a:rPr lang="en-US" altLang="zh-CN" dirty="0"/>
              <a:t>The catapult is the upgrade of the crossbow.</a:t>
            </a:r>
          </a:p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601316"/>
            <a:ext cx="2939920" cy="2099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5"/>
          <p:cNvCxnSpPr/>
          <p:nvPr/>
        </p:nvCxnSpPr>
        <p:spPr>
          <a:xfrm flipV="1">
            <a:off x="4217437" y="3172408"/>
            <a:ext cx="2155371" cy="100770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/>
          <p:nvPr/>
        </p:nvCxnSpPr>
        <p:spPr>
          <a:xfrm flipV="1">
            <a:off x="4217436" y="5450131"/>
            <a:ext cx="2155371" cy="279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977" y="2227685"/>
            <a:ext cx="1603387" cy="2176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77" y="4691804"/>
            <a:ext cx="1426701" cy="1887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5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During the war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catapult can be used by the offensive or the defender.</a:t>
            </a:r>
          </a:p>
          <a:p>
            <a:endParaRPr lang="en-US" altLang="zh-CN" dirty="0"/>
          </a:p>
          <a:p>
            <a:r>
              <a:rPr lang="en-US" altLang="zh-CN" dirty="0"/>
              <a:t>AS offensive :break the city wall </a:t>
            </a:r>
          </a:p>
          <a:p>
            <a:endParaRPr lang="en-US" altLang="zh-CN" dirty="0"/>
          </a:p>
          <a:p>
            <a:r>
              <a:rPr lang="en-US" altLang="zh-CN" dirty="0"/>
              <a:t>As defender :destroy the siege-work or attack the offensive soldier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2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 the west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Western people design the other type of catapult (torsion catapult)</a:t>
            </a:r>
          </a:p>
          <a:p>
            <a:endParaRPr lang="en-US" altLang="zh-CN" dirty="0"/>
          </a:p>
          <a:p>
            <a:r>
              <a:rPr lang="en-US" altLang="zh-CN" dirty="0" err="1"/>
              <a:t>Onager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Mangonel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69" y="3302154"/>
            <a:ext cx="3723109" cy="3210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1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comparing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Ballista -------50 BC-------In Romans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Mangonel</a:t>
            </a:r>
            <a:r>
              <a:rPr lang="en-US" altLang="zh-CN" dirty="0"/>
              <a:t> -----400 BC------In Romans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Trebuchet------400 BC-------In China</a:t>
            </a:r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1320195"/>
            <a:ext cx="1259859" cy="14901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85" y="2810388"/>
            <a:ext cx="2682471" cy="17902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4600646"/>
            <a:ext cx="1348637" cy="13486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2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TM03457452[[fn=天体]]</Template>
  <TotalTime>111</TotalTime>
  <Words>538</Words>
  <Application>Microsoft Office PowerPoint</Application>
  <PresentationFormat>宽屏</PresentationFormat>
  <Paragraphs>123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天体</vt:lpstr>
      <vt:lpstr>Catapult</vt:lpstr>
      <vt:lpstr>content</vt:lpstr>
      <vt:lpstr>Introduction of catapult</vt:lpstr>
      <vt:lpstr>What is the catapult?</vt:lpstr>
      <vt:lpstr>Examples of catapult</vt:lpstr>
      <vt:lpstr>The history of catapult</vt:lpstr>
      <vt:lpstr>During the war </vt:lpstr>
      <vt:lpstr>In the west</vt:lpstr>
      <vt:lpstr>Time comparing</vt:lpstr>
      <vt:lpstr>The basic theory of Mangonel</vt:lpstr>
      <vt:lpstr>Mangonel Model</vt:lpstr>
      <vt:lpstr>The physical property of every part</vt:lpstr>
      <vt:lpstr>The ideal launch function</vt:lpstr>
      <vt:lpstr>Calculus</vt:lpstr>
      <vt:lpstr>Pros and cons</vt:lpstr>
      <vt:lpstr>PowerPoint 演示文稿</vt:lpstr>
      <vt:lpstr>PowerPoint 演示文稿</vt:lpstr>
      <vt:lpstr>PowerPoint 演示文稿</vt:lpstr>
      <vt:lpstr>Gantt chart</vt:lpstr>
      <vt:lpstr>why do we need a better design</vt:lpstr>
      <vt:lpstr>Original design</vt:lpstr>
      <vt:lpstr>Our design</vt:lpstr>
      <vt:lpstr>the flap is able to move for the launcher can launch the rock with different angle</vt:lpstr>
      <vt:lpstr>Change the materials for spindle to get more stable launching</vt:lpstr>
      <vt:lpstr> use the scale for specific distance that should be launch </vt:lpstr>
      <vt:lpstr>Progress of our catapult</vt:lpstr>
      <vt:lpstr>conclusion</vt:lpstr>
      <vt:lpstr>Refference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Catapult</dc:title>
  <dc:creator>Luke</dc:creator>
  <cp:lastModifiedBy>Luke</cp:lastModifiedBy>
  <cp:revision>12</cp:revision>
  <dcterms:created xsi:type="dcterms:W3CDTF">2016-08-08T03:12:04Z</dcterms:created>
  <dcterms:modified xsi:type="dcterms:W3CDTF">2016-08-08T05:49:43Z</dcterms:modified>
</cp:coreProperties>
</file>